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3"/>
  </p:notesMasterIdLst>
  <p:sldIdLst>
    <p:sldId id="257" r:id="rId4"/>
    <p:sldId id="281" r:id="rId5"/>
    <p:sldId id="282" r:id="rId6"/>
    <p:sldId id="283" r:id="rId7"/>
    <p:sldId id="284" r:id="rId8"/>
    <p:sldId id="286" r:id="rId9"/>
    <p:sldId id="288" r:id="rId10"/>
    <p:sldId id="289" r:id="rId11"/>
    <p:sldId id="271" r:id="rId12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>
    <p:extLst>
      <p:ext uri="{19B8F6BF-5375-455C-9EA6-DF929625EA0E}">
        <p15:presenceInfo xmlns:p15="http://schemas.microsoft.com/office/powerpoint/2012/main" userId="S-1-5-21-995686486-2085390450-133851869-1406" providerId="AD"/>
      </p:ext>
    </p:extLst>
  </p:cmAuthor>
  <p:cmAuthor id="3" name="Maartje Smit" initials="MS" lastIdx="1" clrIdx="3">
    <p:extLst>
      <p:ext uri="{19B8F6BF-5375-455C-9EA6-DF929625EA0E}">
        <p15:presenceInfo xmlns:p15="http://schemas.microsoft.com/office/powerpoint/2012/main" userId="S-1-5-21-995686486-2085390450-133851869-13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BA169E-84B1-44B2-838B-F5D7D5BADB0A}" v="3" dt="2023-02-03T07:07:43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3-2-2023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erkenmetteamrollen.nl/vragenlijs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www.youtube.com/embed/WN4ttDe8j5I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www.youtube.com/embed/a-UL22C_6wk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s://www.youtube.com/embed/APnryWtlaLw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s://www.kennethsmit.com/actueel/bedrijfscultuur-wat-het-en-wat-heb-je-er-aan-2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hrpraktijk.nl/topics/arbeidsvoorwaarden/nieuws/75-vindt-een-betrokken-baas-belangrijk-net-als-collegas-om-mee-t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s://www.youtube.com/embed/lYlAfmDstw0?rel=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Illustratie en schema's\Manager Retail\Management\Organisatie\Jouw rol\3 communiceren met andere managementniveaus of organisatie-onderdel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900683" y="-99392"/>
            <a:ext cx="10585251" cy="7056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Aspecten van een organisatie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1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tage\Downloads\shutterstock_723204715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92066" y="-441082"/>
            <a:ext cx="9372578" cy="768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991614"/>
            <a:chOff x="-648580" y="234849"/>
            <a:chExt cx="4068452" cy="2864345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8063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Taakverdeling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taak: activiteit die bij een bepaalde functie hoort en die kan bestaan uit verschillende werkzaamheden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functieomschrijving: taken, verantwoordelijkheden en bevoegdheden die bij een functie horen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verantwoordelijkheid: je bent verplicht goed voor je taken te zorgen en eventueel rekenschap af te leggen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bevoegdheid: je hebt recht en ruimte om zelfstandig te beslissen en handelingen uit te voeren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89906" cy="657902"/>
            <a:chOff x="4788024" y="2708920"/>
            <a:chExt cx="4092964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71734" y="2890349"/>
              <a:ext cx="40092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Heb je een bijbaan? Wat is jouw functieomschrijving?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ep 3">
            <a:extLst>
              <a:ext uri="{FF2B5EF4-FFF2-40B4-BE49-F238E27FC236}">
                <a16:creationId xmlns:a16="http://schemas.microsoft.com/office/drawing/2014/main" id="{A3F00145-D072-4C10-B595-8DEF062C2F83}"/>
              </a:ext>
            </a:extLst>
          </p:cNvPr>
          <p:cNvGrpSpPr/>
          <p:nvPr/>
        </p:nvGrpSpPr>
        <p:grpSpPr>
          <a:xfrm>
            <a:off x="4725831" y="3952389"/>
            <a:ext cx="4068453" cy="2448273"/>
            <a:chOff x="4725831" y="3952389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25831" y="3952389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D0D0951C-6466-46D4-84E5-289029E7F46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73257" y="4074670"/>
              <a:ext cx="2897983" cy="2167131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Illustratie en schema's\Manager Retail\Management\Organisatie\shutterstock_37990564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388547" y="-171400"/>
            <a:ext cx="10532547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4524449"/>
            <a:chOff x="-648580" y="234849"/>
            <a:chExt cx="4068452" cy="283603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778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Organisatiestructuren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organisatiestructuur = manier waarop taken, bevoegdheden en verantwoordelijkheden verdeeld zijn tussen afdelingen en medewerkers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organigram (organogram, organisatieschema) = schema waarin taakverdeling naar voren komt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horizontale taakverdeling (op hetzelfde niveau)</a:t>
              </a:r>
            </a:p>
            <a:p>
              <a:pPr marL="34560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F-indeling (functie), P-indeling (product), </a:t>
              </a:r>
              <a:b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G-indeling (geografisch gebied), M-indeling (markt)</a:t>
              </a:r>
            </a:p>
            <a:p>
              <a:pPr marL="174150" lvl="1"/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verticale taakverdeling (meerdere verschillende niveaus) onderscheid tussen uitvoerende en managementtaken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Heb je een bijbaan? Hoe is de taakverdeling in het bedrijf waar je werkt?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/>
          <p:cNvGrpSpPr/>
          <p:nvPr/>
        </p:nvGrpSpPr>
        <p:grpSpPr>
          <a:xfrm>
            <a:off x="4788014" y="4322128"/>
            <a:ext cx="4068453" cy="2305254"/>
            <a:chOff x="4788024" y="3716034"/>
            <a:chExt cx="4068453" cy="230525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716034"/>
              <a:ext cx="4068453" cy="230525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026" name="Picture 2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2724" y="4039260"/>
              <a:ext cx="3839051" cy="1844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909999" y="3785854"/>
              <a:ext cx="2366178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Wat is horizontaal organiseren?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Illustratie en schema's\Manager Retail\Management\Organisatie\shutterstock_37990564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388547" y="-171400"/>
            <a:ext cx="10532547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4139480"/>
            <a:chOff x="-605130" y="234848"/>
            <a:chExt cx="4133014" cy="3122891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3064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Organisatiestructuren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lijnorganisatie: elke medewerker één leidinggevende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lijn-staforganisatie: medewerkers ondersteund door meerdere staffunctionarissen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staffunctionaris: adviseert en denkt mee over beleid van de organisatie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projectstructuur: organisatie ingericht op basis van projecten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matrixstructuur: organisatie die projectstructuur combineert met lijn-stafstructuur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linking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-pin-model: organisaties opgedeeld in werkgroepen (ofwel teams/afdelingen)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97435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Wanneer zou het handig zijn om projectmatig te werken? Waar in de organisatie gebeurt dat vooral?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/>
          <p:cNvGrpSpPr/>
          <p:nvPr/>
        </p:nvGrpSpPr>
        <p:grpSpPr>
          <a:xfrm>
            <a:off x="4831473" y="4351842"/>
            <a:ext cx="4068453" cy="2257865"/>
            <a:chOff x="4788024" y="3763423"/>
            <a:chExt cx="4068453" cy="2257865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763423"/>
              <a:ext cx="4068453" cy="225786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050" name="Picture 2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6662" y="3965093"/>
              <a:ext cx="2679066" cy="1993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893671" y="3814342"/>
              <a:ext cx="1574089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uitleg lijnorganisatie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tage\Downloads\shutterstock_102243998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421011" y="-10130"/>
            <a:ext cx="10559295" cy="7039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324890"/>
            <a:chOff x="-648580" y="234849"/>
            <a:chExt cx="4068452" cy="269645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38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Organisaties inrichten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omspanningsvermogen/scope of control: omschrijft waaraan een leidinggevende effectief leiding zou kunnen geven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omspanningsvermogen hangt af van: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kenmerken, kennis, vaardigheden, taken en ervaring van leidinggevende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kenmerken van medewerkers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complexiteit van project 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taakbekwaamheid: mate waarin een medewerker competent is een taak goed uit te voeren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span of control: aantal medewerkers waaraan leidinggevende leidinggeeft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89375" y="2899371"/>
              <a:ext cx="34687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Waar hangt het omspanningsvermogen vanaf?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/>
          <p:cNvGrpSpPr/>
          <p:nvPr/>
        </p:nvGrpSpPr>
        <p:grpSpPr>
          <a:xfrm>
            <a:off x="4725831" y="4482356"/>
            <a:ext cx="4068453" cy="2286294"/>
            <a:chOff x="4788024" y="3734994"/>
            <a:chExt cx="4068453" cy="228629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734994"/>
              <a:ext cx="4068453" cy="228629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074" name="Picture 2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0829" y="3925445"/>
              <a:ext cx="3822839" cy="1948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917455" y="3815429"/>
              <a:ext cx="3380391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praktijkleren: ondernemer vers,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taakbekwaam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 descr="C:\Users\cspijker\Downloads\shutterstock_48670708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20687" y="-324788"/>
            <a:ext cx="10764688" cy="71827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495670"/>
            <a:chOff x="-648580" y="234849"/>
            <a:chExt cx="4068452" cy="294972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8917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Organisatiecultuur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organisatiecultuur: totaal aan gemeenschappelijke opvattingen, overtuigingen, gewoonten en gedragingen van leden van een organisatie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normen en waarden: vormen de basis voor dagelijkse handelingen van medewerkers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rituelen: bedrijfsactiviteiten die cultuur van het bedrijf bevestigen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symbolen: hebben betrekking op functiebenamingen, de inrichting van de werkruimte of het dragen van werkkleding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7507" y="331598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6557" y="2815532"/>
              <a:ext cx="3670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is een positieve kant van het hebben van een organisatiecultuur?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2" name="Groep 11"/>
          <p:cNvGrpSpPr/>
          <p:nvPr/>
        </p:nvGrpSpPr>
        <p:grpSpPr>
          <a:xfrm>
            <a:off x="4788024" y="4080350"/>
            <a:ext cx="4068453" cy="2448273"/>
            <a:chOff x="4788024" y="4080350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4080350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>
              <a:hlinkClick r:id="rId4"/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58431" y="4463635"/>
              <a:ext cx="3781770" cy="1834272"/>
            </a:xfrm>
            <a:prstGeom prst="rect">
              <a:avLst/>
            </a:prstGeom>
          </p:spPr>
        </p:pic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885966" y="4142467"/>
              <a:ext cx="1152128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bedrijfscultuur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260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 descr="C:\Users\cspijker\Downloads\shutterstock_48670708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20687" y="-324788"/>
            <a:ext cx="10764688" cy="71827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140657"/>
            <a:chOff x="-648580" y="234849"/>
            <a:chExt cx="4068452" cy="2569632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511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Organisatiecultuur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soorten organisatieculturen: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machtscultuur: één machthebber of kleine groep machthebbers die alle beslissingen neemt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persoonscultuur of menscultuur: persoon centraal, het gaat erom dat medewerkers het naar hun zin hebben</a:t>
              </a:r>
            </a:p>
            <a:p>
              <a:pPr marL="345600"/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taakcultuur: doel/resultaat van werk centraal</a:t>
              </a:r>
            </a:p>
            <a:p>
              <a:pPr marL="345600"/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rollencultuur: medewerkers werken volgens vaste regels en procedures die altijd gevolgd moeten worden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Denk je dat er een ideale organisatiecultuur is? Welke zou dat dan zijn?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/>
          <p:cNvGrpSpPr/>
          <p:nvPr/>
        </p:nvGrpSpPr>
        <p:grpSpPr>
          <a:xfrm>
            <a:off x="4787507" y="4171440"/>
            <a:ext cx="4068453" cy="2448273"/>
            <a:chOff x="4788024" y="3573015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573015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847751" y="3650732"/>
              <a:ext cx="2289717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nieuws over organisatiecultuur</a:t>
              </a:r>
            </a:p>
          </p:txBody>
        </p:sp>
        <p:pic>
          <p:nvPicPr>
            <p:cNvPr id="5122" name="Picture 2">
              <a:hlinkClick r:id="rId4"/>
            </p:cNvPr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4749"/>
            <a:stretch/>
          </p:blipFill>
          <p:spPr bwMode="auto">
            <a:xfrm>
              <a:off x="4849184" y="4044297"/>
              <a:ext cx="3945100" cy="1790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258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769" y="0"/>
            <a:ext cx="9144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694382"/>
            <a:chOff x="-648580" y="234849"/>
            <a:chExt cx="4068452" cy="229268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234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Recente ontwikkelingen in organisaties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technologische ontwikkelingen: mogelijkheden voor organisatie voor altijd veranderd door internet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machines en software nemen werk over</a:t>
              </a:r>
            </a:p>
            <a:p>
              <a:pPr marL="34560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komen ook functies voor terug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globalisering: gebeurt steeds meer op internationaal niveau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het nieuwe werken: werkzaamheden binnen een organisatie vragen om flexibiliteit, open communicatie en snel schakelen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698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Thuiswerken komt tegenwoordig steeds vaker voor. Wat is hier een voordeel en een nadeel van?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6" name="Groep 15"/>
          <p:cNvGrpSpPr/>
          <p:nvPr/>
        </p:nvGrpSpPr>
        <p:grpSpPr>
          <a:xfrm>
            <a:off x="4788023" y="4179559"/>
            <a:ext cx="4068453" cy="2448273"/>
            <a:chOff x="4788024" y="4080350"/>
            <a:chExt cx="4068453" cy="2448273"/>
          </a:xfrm>
        </p:grpSpPr>
        <p:sp>
          <p:nvSpPr>
            <p:cNvPr id="17" name="Afgeronde rechthoek 16"/>
            <p:cNvSpPr/>
            <p:nvPr/>
          </p:nvSpPr>
          <p:spPr>
            <a:xfrm>
              <a:off x="4788024" y="4080350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9" name="Afbeelding 18">
              <a:hlinkClick r:id="rId4"/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41407" y="4293096"/>
              <a:ext cx="3754468" cy="2088232"/>
            </a:xfrm>
            <a:prstGeom prst="rect">
              <a:avLst/>
            </a:prstGeom>
          </p:spPr>
        </p:pic>
        <p:sp>
          <p:nvSpPr>
            <p:cNvPr id="20" name="Tekstvak 19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4867506" y="4170545"/>
              <a:ext cx="2019509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robots nemen werken over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23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G:\Illustratie en schema's\Manager Retail\Management\Organisatie\Jouw rol\3 communiceren met andere managementniveaus of organisatie-onderdel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900683" y="-99392"/>
            <a:ext cx="10585251" cy="7056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5B7702-923C-483B-90A4-9125E83C6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69267C-D369-4206-8B89-110264A6CE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3226</TotalTime>
  <Words>563</Words>
  <Application>Microsoft Office PowerPoint</Application>
  <PresentationFormat>Diavoorstelling (4:3)</PresentationFormat>
  <Paragraphs>114</Paragraphs>
  <Slides>9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285</cp:revision>
  <cp:lastPrinted>2018-07-20T06:43:01Z</cp:lastPrinted>
  <dcterms:created xsi:type="dcterms:W3CDTF">2018-03-09T07:58:17Z</dcterms:created>
  <dcterms:modified xsi:type="dcterms:W3CDTF">2023-02-03T07:07:45Z</dcterms:modified>
</cp:coreProperties>
</file>